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handoutMasterIdLst>
    <p:handoutMasterId r:id="rId21"/>
  </p:handoutMasterIdLst>
  <p:sldIdLst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57" r:id="rId12"/>
    <p:sldId id="260" r:id="rId13"/>
    <p:sldId id="259" r:id="rId14"/>
    <p:sldId id="258" r:id="rId15"/>
    <p:sldId id="261" r:id="rId16"/>
    <p:sldId id="262" r:id="rId17"/>
    <p:sldId id="263" r:id="rId18"/>
    <p:sldId id="264" r:id="rId19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06" autoAdjust="0"/>
  </p:normalViewPr>
  <p:slideViewPr>
    <p:cSldViewPr>
      <p:cViewPr>
        <p:scale>
          <a:sx n="70" d="100"/>
          <a:sy n="70" d="100"/>
        </p:scale>
        <p:origin x="-1572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2DED5-F1AC-4663-9EAF-31CC545D6925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8F378-BF09-4954-8D93-6D08EE34D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24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22.12.2014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3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4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5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6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7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8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AEFE7-F78E-45AA-BE99-CDF1E6495A37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8975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1CD28-CFC0-4C67-9C7A-6C1EE710B6A4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3408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2AE4-72FA-49FA-AD97-6DA2754D643C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94521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807B6-6B9C-4E1D-91A0-D7672654F30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88A62-9497-467E-9E97-17AEA98E386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F1F7E-4DAF-426D-A9D4-4131837DC8B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8AD2-9C5D-40FF-A6C9-75649F6521B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D2C16-7E3F-4CD9-AAF6-3EE9BE47182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F686F-31CE-49EC-B420-637989E66EF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90430-E0C0-4C06-A297-E2875C2468E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6C8BA-736F-40C6-86EB-09EB7A61167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B8350-E0FC-422F-9342-D420F2D0B887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43626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4EF9-8FE5-4888-84DE-4B33256E871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69201-547A-475B-9CEE-103E92DF4C9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0CA12-39D1-4FAE-AC3F-3DC013F3F1F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1F4AD-E713-4945-B8B2-2FB886F0FC0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CA9B5-E903-4C30-84E1-CF2136D808D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68912-6EB4-4E2D-AFA4-AB22850B0C2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4899B-EDEF-46E6-9503-5D0EF850F6D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B80BF-C57D-4EDD-BB6F-77A824B62EF2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DF944-F483-4AF5-ADA0-9DB31E205311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516DF-F005-4104-B311-7CCF5688F1C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7042-7A70-4D19-96A1-3035814EA259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391753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EB5CB-873E-4030-90CE-2EECA400D14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CBDCD-DE4F-44F7-9F31-677EC7F0396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A4C7A-C280-44D1-BD0A-C5961AC8C00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83808-FE56-4B15-9BF4-8DCC6418EA6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EB9-CEFD-4F99-A2A1-3FCBF7CA3A3E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3659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621F-30CD-4BCB-B061-ECDC8D4B9323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82142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AEB2-22DE-4DBA-9D24-25ADFACEEBF4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9137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FBFE-9AE4-4F57-912F-244EC84EC713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5544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A878-F9F5-4B04-BE27-5DE14BA0CDD8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359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3D7F-D372-452B-884A-1221713F9380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398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8A7FA-D00E-4CFC-B527-4D088C1B7C5A}" type="datetime1">
              <a:rPr lang="sr-Latn-RS" smtClean="0"/>
              <a:t>22.12.2014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FE752-8DF8-4C41-B445-7C27690208B7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049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76F69A-3F33-4B2D-B12F-9F92BB547DD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963D5B-EAA2-4A8F-9BDA-422EBE44453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t>22.12.2014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smtClean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1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Republic of Serbia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Fiscal Council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 October 201</a:t>
            </a:r>
            <a:r>
              <a:rPr lang="en-U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sr-Latn-CS" altLang="sr-Latn-R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323850" y="2968496"/>
            <a:ext cx="8640763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RS" altLang="sr-Latn-R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ASSESSMENT OF </a:t>
            </a:r>
            <a:r>
              <a:rPr lang="en-US" altLang="sr-Latn-R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BILL AMENDING THE LAW ON THE 2014 BUDGET </a:t>
            </a:r>
            <a:r>
              <a:rPr lang="en-US" altLang="sr-Latn-R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altLang="sr-Latn-R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REPUBLIC OF </a:t>
            </a:r>
            <a:r>
              <a:rPr lang="en-US" altLang="sr-Latn-R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SERBIA</a:t>
            </a:r>
            <a:endParaRPr lang="sr-Latn-RS" altLang="sr-Latn-RS" sz="2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25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Three Major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roups of New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xpenditures</a:t>
            </a:r>
            <a:endParaRPr lang="sr-Latn-R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435280" cy="53571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sr-Latn-RS" b="1" dirty="0">
                <a:latin typeface="Times New Roman" pitchFamily="18" charset="0"/>
                <a:cs typeface="Times New Roman" pitchFamily="18" charset="0"/>
              </a:rPr>
              <a:t>New and unplanned 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expenditures</a:t>
            </a: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b="1" dirty="0" smtClean="0">
              <a:latin typeface="Times New Roman" pitchFamily="18" charset="0"/>
              <a:cs typeface="Times New Roman" pitchFamily="18" charset="0"/>
            </a:endParaRPr>
          </a:p>
          <a:p>
            <a:pPr marL="446088" indent="0">
              <a:buNone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А. 	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Subsidies that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should not 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sr-Latn-RS" sz="2800" dirty="0" err="1" smtClean="0"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paid – 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cost of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inefficient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unreformed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</a:t>
            </a:r>
            <a:endParaRPr lang="sr-Cyrl-R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46088" indent="0">
              <a:buNone/>
            </a:pP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New projects</a:t>
            </a:r>
            <a:endParaRPr lang="sr-Cyrl-R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36575" indent="-536575">
              <a:buNone/>
            </a:pP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r-Latn-RS" b="1" dirty="0" err="1" smtClean="0">
                <a:latin typeface="Times New Roman" pitchFamily="18" charset="0"/>
                <a:cs typeface="Times New Roman" pitchFamily="18" charset="0"/>
              </a:rPr>
              <a:t>Unforeseeable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b="1" dirty="0" err="1" smtClean="0">
                <a:latin typeface="Times New Roman" pitchFamily="18" charset="0"/>
                <a:cs typeface="Times New Roman" pitchFamily="18" charset="0"/>
              </a:rPr>
              <a:t>expen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ditures</a:t>
            </a: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b="1" dirty="0" smtClean="0">
              <a:latin typeface="Times New Roman" pitchFamily="18" charset="0"/>
              <a:cs typeface="Times New Roman" pitchFamily="18" charset="0"/>
            </a:endParaRPr>
          </a:p>
          <a:p>
            <a:pPr marL="446088" indent="0">
              <a:buNone/>
            </a:pPr>
            <a:r>
              <a:rPr lang="sr-Latn-RS" sz="2800" i="1" dirty="0" smtClean="0">
                <a:latin typeface="Times New Roman" pitchFamily="18" charset="0"/>
                <a:cs typeface="Times New Roman" pitchFamily="18" charset="0"/>
              </a:rPr>
              <a:t>Force majeure</a:t>
            </a:r>
            <a:endParaRPr lang="sr-Cyrl-R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r-Latn-RS" b="1" dirty="0" err="1" smtClean="0">
                <a:latin typeface="Times New Roman" pitchFamily="18" charset="0"/>
                <a:cs typeface="Times New Roman" pitchFamily="18" charset="0"/>
              </a:rPr>
              <a:t>Poor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initial budgeting</a:t>
            </a: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, 1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b="1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b="1" dirty="0" smtClean="0">
              <a:latin typeface="Times New Roman" pitchFamily="18" charset="0"/>
              <a:cs typeface="Times New Roman" pitchFamily="18" charset="0"/>
            </a:endParaRPr>
          </a:p>
          <a:p>
            <a:pPr marL="446088" lvl="1" indent="0">
              <a:buNone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Failures of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previous Government Ministries</a:t>
            </a:r>
            <a:endParaRPr lang="sr-Latn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10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203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62372"/>
          </a:xfrm>
        </p:spPr>
        <p:txBody>
          <a:bodyPr>
            <a:normAutofit fontScale="90000"/>
          </a:bodyPr>
          <a:lstStyle/>
          <a:p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Increased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xpenditures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evised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udget</a:t>
            </a:r>
            <a:endParaRPr lang="sr-Latn-R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68863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sr-Latn-RS" sz="3600" b="1" dirty="0" smtClean="0">
                <a:latin typeface="Times New Roman" pitchFamily="18" charset="0"/>
                <a:cs typeface="Times New Roman" pitchFamily="18" charset="0"/>
              </a:rPr>
              <a:t>New and unplanned expenditures</a:t>
            </a:r>
            <a:endParaRPr lang="sr-Cyrl-R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sr-Cyrl-RS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Subsidy for Srbijagas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Subsidy for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GSP Beograd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1314450" lvl="2" indent="-514350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The Republic of Serbia should not finance local enterprises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Subsidy for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state-owned enterprises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Resavica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RTS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Ski Resorts of Serbia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2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1314450" lvl="2" indent="-514350"/>
            <a:r>
              <a:rPr lang="en-US" dirty="0">
                <a:latin typeface="Times New Roman" pitchFamily="18" charset="0"/>
                <a:cs typeface="Times New Roman" pitchFamily="18" charset="0"/>
              </a:rPr>
              <a:t>Proof that subsidies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hard to cut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sr-Latn-RS" dirty="0">
                <a:latin typeface="Times New Roman" pitchFamily="18" charset="0"/>
                <a:cs typeface="Times New Roman" pitchFamily="18" charset="0"/>
              </a:rPr>
              <a:t>Subsidy for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private enterprises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1314450" lvl="2" indent="-514350"/>
            <a:r>
              <a:rPr lang="en-US" dirty="0">
                <a:latin typeface="Times New Roman" pitchFamily="18" charset="0"/>
                <a:cs typeface="Times New Roman" pitchFamily="18" charset="0"/>
              </a:rPr>
              <a:t>Encouraging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investments; will it be higher  next year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914400" lvl="1" indent="-514350">
              <a:buFont typeface="+mj-lt"/>
              <a:buAutoNum type="arabicParenR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Fines and damage compensations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5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 total of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314450" lvl="2" indent="-514350"/>
            <a:r>
              <a:rPr lang="en-US" dirty="0">
                <a:latin typeface="Times New Roman" pitchFamily="18" charset="0"/>
                <a:cs typeface="Times New Roman" pitchFamily="18" charset="0"/>
              </a:rPr>
              <a:t>Penalties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have consumed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effects of solidarity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tax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and made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savings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pointless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Bridging of service periods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for the employees of enterprises in restructuring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0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sr-Latn-RS" i="1" dirty="0" err="1" smtClean="0">
                <a:latin typeface="Times New Roman" pitchFamily="18" charset="0"/>
                <a:cs typeface="Times New Roman" pitchFamily="18" charset="0"/>
              </a:rPr>
              <a:t>Belgrade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 Waterfront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0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1314450" lvl="2" indent="-514350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What will be the total amount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New projects should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undertaken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carefully </a:t>
            </a:r>
            <a:r>
              <a:rPr lang="sr-Latn-RS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sound cost benefit analysis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11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277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Cyrl-RS" sz="31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r-Latn-RS" sz="3100" b="1" dirty="0" err="1">
                <a:latin typeface="Times New Roman" pitchFamily="18" charset="0"/>
                <a:cs typeface="Times New Roman" pitchFamily="18" charset="0"/>
              </a:rPr>
              <a:t>Unforeseeable</a:t>
            </a:r>
            <a:r>
              <a:rPr lang="sr-Latn-R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expenditures</a:t>
            </a:r>
            <a:endParaRPr lang="sr-Cyrl-RS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Floods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1314450" lvl="2" indent="-514350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covered by donations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Elections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r>
              <a:rPr lang="sr-Cyrl-RS" sz="31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r-Latn-RS" sz="3100" b="1" dirty="0" err="1">
                <a:latin typeface="Times New Roman" pitchFamily="18" charset="0"/>
                <a:cs typeface="Times New Roman" pitchFamily="18" charset="0"/>
              </a:rPr>
              <a:t>Poor</a:t>
            </a:r>
            <a:r>
              <a:rPr lang="sr-Latn-R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initial </a:t>
            </a:r>
            <a:r>
              <a:rPr lang="sr-Latn-RS" sz="3100" b="1" dirty="0" err="1" smtClean="0"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endParaRPr lang="sr-Cyrl-RS" sz="3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92175" lvl="1" indent="-446088">
              <a:buFont typeface="+mj-lt"/>
              <a:buAutoNum type="arabicParenR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Payment to banks 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subsidised 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loans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1292225" lvl="2" indent="-446088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Despite being known, it was not included in the budget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892175" lvl="1" indent="-446088">
              <a:buFont typeface="+mj-lt"/>
              <a:buAutoNum type="arabicParenR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Payment </a:t>
            </a:r>
            <a:r>
              <a:rPr lang="sr-Latn-R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arrears to recyclers,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1292225" lvl="2" indent="-446088"/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still not all of what is owed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892175" lvl="1" indent="-446088">
              <a:buFont typeface="+mj-lt"/>
              <a:buAutoNum type="arabicParenR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Expenses for the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establishment of mandatory oil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reserves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1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892175" lvl="1" indent="-446088">
              <a:buFont typeface="+mj-lt"/>
              <a:buAutoNum type="arabicParenR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Cost of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i="1" dirty="0" smtClean="0">
                <a:latin typeface="Times New Roman" pitchFamily="18" charset="0"/>
                <a:cs typeface="Times New Roman" pitchFamily="18" charset="0"/>
              </a:rPr>
              <a:t>energy-protected customers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1292225" lvl="2" indent="-446088"/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warned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about this a year and a half ago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982663" lvl="1" indent="-536575">
              <a:buFont typeface="+mj-lt"/>
              <a:buAutoNum type="arabicParenR"/>
            </a:pPr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endParaRPr lang="sr-Cyrl-R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endParaRPr lang="sr-Latn-RS" sz="3200" dirty="0">
              <a:latin typeface="Times New Roman" pitchFamily="18" charset="0"/>
              <a:cs typeface="Times New Roman" pitchFamily="18" charset="0"/>
            </a:endParaRPr>
          </a:p>
          <a:p>
            <a:endParaRPr lang="sr-Latn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12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5582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evenues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040560"/>
          </a:xfrm>
        </p:spPr>
        <p:txBody>
          <a:bodyPr>
            <a:normAutofit/>
          </a:bodyPr>
          <a:lstStyle/>
          <a:p>
            <a:r>
              <a:rPr lang="sr-Latn-RS" sz="3000" dirty="0" err="1" smtClean="0">
                <a:latin typeface="Times New Roman" pitchFamily="18" charset="0"/>
                <a:cs typeface="Times New Roman" pitchFamily="18" charset="0"/>
              </a:rPr>
              <a:t>Revenue</a:t>
            </a:r>
            <a:r>
              <a:rPr lang="sr-Latn-R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000" dirty="0" err="1" smtClean="0">
                <a:latin typeface="Times New Roman" pitchFamily="18" charset="0"/>
                <a:cs typeface="Times New Roman" pitchFamily="18" charset="0"/>
              </a:rPr>
              <a:t>shortfall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sr-Latn-R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sr-Latn-RS" sz="3000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35 billion</a:t>
            </a:r>
            <a:endParaRPr lang="sr-Cyrl-RS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VAT shortfall of over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Excise tax shortfall of about RSD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Corporate p</a:t>
            </a:r>
            <a:r>
              <a:rPr lang="sr-Latn-RS" sz="2600" dirty="0" err="1" smtClean="0">
                <a:latin typeface="Times New Roman" pitchFamily="18" charset="0"/>
                <a:cs typeface="Times New Roman" pitchFamily="18" charset="0"/>
              </a:rPr>
              <a:t>rofit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 tax exceeded the plan by 8 billion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3000" dirty="0" smtClean="0">
                <a:latin typeface="Times New Roman" pitchFamily="18" charset="0"/>
                <a:cs typeface="Times New Roman" pitchFamily="18" charset="0"/>
              </a:rPr>
              <a:t>Public misconceptions about the revenue shortfall</a:t>
            </a:r>
            <a:endParaRPr lang="sr-Cyrl-RS" sz="3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RS" sz="26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increase in the VAT rate </a:t>
            </a:r>
            <a:r>
              <a:rPr lang="sr-Latn-RS" sz="2600" i="1" dirty="0" smtClean="0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give</a:t>
            </a:r>
            <a:r>
              <a:rPr lang="sr-Latn-RS" sz="26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results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R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Fiscal </a:t>
            </a:r>
            <a:r>
              <a:rPr lang="sr-Latn-R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consolidation is </a:t>
            </a:r>
            <a:r>
              <a:rPr lang="sr-Latn-R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counterproductive.</a:t>
            </a:r>
            <a:endParaRPr lang="sr-Cyrl-RS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13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6289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Causes of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evenue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hortfall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857403"/>
          </a:xfrm>
        </p:spPr>
        <p:txBody>
          <a:bodyPr>
            <a:normAutofit lnSpcReduction="1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less revenue due to the changed macroeconomic environment 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Inflation of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5%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instead 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expected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5%</a:t>
            </a:r>
          </a:p>
          <a:p>
            <a:pPr lvl="1"/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1%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drop in GDP instead of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1%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 growth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VAT collection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remains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unchanged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2% fall in consumption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inflation of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 2%</a:t>
            </a:r>
          </a:p>
          <a:p>
            <a:pPr lvl="1"/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 the VAT rate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about 5% in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2013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Increase in the revenue from VAT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by about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 5%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VAT collection properly follows the economic trends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14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7561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Causes of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evenue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hortfall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800" dirty="0" smtClean="0">
                <a:latin typeface="Times New Roman" pitchFamily="18" charset="0"/>
                <a:cs typeface="Times New Roman" pitchFamily="18" charset="0"/>
              </a:rPr>
              <a:t>- 2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184576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Overoptimistic </a:t>
            </a:r>
            <a:r>
              <a:rPr lang="sr-Latn-RS" sz="3500" dirty="0" err="1" smtClean="0">
                <a:latin typeface="Times New Roman" pitchFamily="18" charset="0"/>
                <a:cs typeface="Times New Roman" pitchFamily="18" charset="0"/>
              </a:rPr>
              <a:t>budgeting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counted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in 16 billion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of additional revenue</a:t>
            </a:r>
            <a:r>
              <a:rPr 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from shadow economy</a:t>
            </a:r>
            <a:endParaRPr lang="sr-Cyrl-RS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systemic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measures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make this happen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We have warned about this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Positive results in </a:t>
            </a:r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excise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revenue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from oil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, but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much greater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fall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excise from </a:t>
            </a:r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tobacco</a:t>
            </a:r>
            <a:endParaRPr lang="sr-Latn-RS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We are still waiting to see the effects of </a:t>
            </a:r>
            <a:r>
              <a:rPr lang="sr-Latn-RS" dirty="0" err="1" smtClean="0">
                <a:latin typeface="Times New Roman" pitchFamily="18" charset="0"/>
                <a:cs typeface="Times New Roman" pitchFamily="18" charset="0"/>
              </a:rPr>
              <a:t>combating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shadow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economy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3500" dirty="0" err="1" smtClean="0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corporate </a:t>
            </a:r>
            <a:r>
              <a:rPr lang="sr-Latn-RS" sz="3500" dirty="0" smtClean="0">
                <a:latin typeface="Times New Roman" pitchFamily="18" charset="0"/>
                <a:cs typeface="Times New Roman" pitchFamily="18" charset="0"/>
              </a:rPr>
              <a:t>profit tax is the result of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accounting</a:t>
            </a:r>
            <a:r>
              <a:rPr lang="sr-Latn-RS" sz="3500" dirty="0" smtClean="0">
                <a:latin typeface="Times New Roman" pitchFamily="18" charset="0"/>
                <a:cs typeface="Times New Roman" pitchFamily="18" charset="0"/>
              </a:rPr>
              <a:t> practices</a:t>
            </a:r>
            <a:endParaRPr lang="sr-Cyrl-RS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Formal increase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in corporate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profits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due to the real appreciation of the dinar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2013</a:t>
            </a:r>
            <a:endParaRPr lang="sr-Cyrl-R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15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40801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1438" y="188466"/>
            <a:ext cx="8821737" cy="576238"/>
          </a:xfrm>
        </p:spPr>
        <p:txBody>
          <a:bodyPr/>
          <a:lstStyle/>
          <a:p>
            <a:pPr eaLnBrk="1" hangingPunct="1"/>
            <a:r>
              <a:rPr lang="sr-Latn-RS" altLang="sr-Latn-RS" sz="3600" dirty="0" smtClean="0">
                <a:latin typeface="Times New Roman" pitchFamily="18" charset="0"/>
                <a:cs typeface="Times New Roman" pitchFamily="18" charset="0"/>
              </a:rPr>
              <a:t>GDP </a:t>
            </a:r>
            <a:r>
              <a:rPr lang="en-US" altLang="sr-Latn-RS" sz="3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altLang="sr-Latn-RS" sz="3600" dirty="0" err="1" smtClean="0">
                <a:latin typeface="Times New Roman" pitchFamily="18" charset="0"/>
                <a:cs typeface="Times New Roman" pitchFamily="18" charset="0"/>
              </a:rPr>
              <a:t>evision</a:t>
            </a:r>
            <a:r>
              <a:rPr lang="sr-Latn-RS" altLang="sr-Latn-R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altLang="sr-Latn-RS" sz="36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r-Latn-RS" altLang="sr-Latn-R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6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r-Latn-RS" altLang="sr-Latn-RS" sz="3600" dirty="0" err="1" smtClean="0">
                <a:latin typeface="Times New Roman" pitchFamily="18" charset="0"/>
                <a:cs typeface="Times New Roman" pitchFamily="18" charset="0"/>
              </a:rPr>
              <a:t>iscal</a:t>
            </a:r>
            <a:r>
              <a:rPr lang="sr-Latn-RS" altLang="sr-Latn-R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6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RS" altLang="sr-Latn-RS" sz="3600" dirty="0" err="1" smtClean="0">
                <a:latin typeface="Times New Roman" pitchFamily="18" charset="0"/>
                <a:cs typeface="Times New Roman" pitchFamily="18" charset="0"/>
              </a:rPr>
              <a:t>ndicators</a:t>
            </a:r>
            <a:endParaRPr lang="sr-Latn-CS" altLang="sr-Latn-R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688632"/>
          </a:xfrm>
        </p:spPr>
        <p:txBody>
          <a:bodyPr/>
          <a:lstStyle/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In October, the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Office of the Republic of Serbia </a:t>
            </a: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revised upward the level of nominal GDP by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 7% 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sr-Latn-RS" sz="2300" dirty="0" err="1" smtClean="0">
                <a:latin typeface="Times New Roman" pitchFamily="18" charset="0"/>
                <a:cs typeface="Times New Roman" pitchFamily="18" charset="0"/>
              </a:rPr>
              <a:t>average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 the period 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1997 - 2013</a:t>
            </a:r>
            <a:endParaRPr lang="sr-Cyrl-RS" sz="23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1% due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upgrading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methodology (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2010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due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better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coverage of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shadow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economy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inclusion of illegal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s in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GDP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affect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values ​​of the most important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public finance indicators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public debt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GDP ratio and budget deficit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 a result, debt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GDP ratio has decreased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73%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to about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68%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of GDP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public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debt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sr-Latn-RS" sz="1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GDP ratio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is reduced, but the debt continues to grow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debt </a:t>
            </a:r>
            <a:r>
              <a:rPr lang="sr-Latn-RS" sz="1800" dirty="0" err="1" smtClean="0"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EUR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billion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201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Similarly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, the deficit will be about 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Cyrl-RS" sz="23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of GDP instead of expected 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5%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Decrease due to GDP revision, but also due to the revision of budget.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spcBef>
                <a:spcPts val="300"/>
              </a:spcBef>
              <a:spcAft>
                <a:spcPts val="300"/>
              </a:spcAft>
              <a:buFont typeface="Arial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16458"/>
            <a:ext cx="8821737" cy="576238"/>
          </a:xfrm>
        </p:spPr>
        <p:txBody>
          <a:bodyPr/>
          <a:lstStyle/>
          <a:p>
            <a:pPr eaLnBrk="1" hangingPunct="1"/>
            <a:r>
              <a:rPr lang="sr-Latn-RS" altLang="sr-Latn-RS" sz="3600" dirty="0" smtClean="0"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sr-Latn-RS" altLang="sr-Latn-RS" sz="3600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r-Latn-RS" altLang="sr-Latn-RS" sz="3600" dirty="0" err="1" smtClean="0">
                <a:latin typeface="Times New Roman" pitchFamily="18" charset="0"/>
                <a:cs typeface="Times New Roman" pitchFamily="18" charset="0"/>
              </a:rPr>
              <a:t>indings</a:t>
            </a:r>
            <a:endParaRPr lang="sr-Latn-CS" altLang="sr-Latn-R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6165304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fiscal deficit of about RSD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Only RSD 225 billion is presented in the revised budget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expenditures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seem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to be under control,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 only at first glance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“savings” actually come from the inefficient execution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of public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investments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from not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solving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problems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enterprise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restructuring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Revenues are significantly reduced </a:t>
            </a: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compared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to the plan</a:t>
            </a: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Mostly due to o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bjective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circumstances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inflation, economic growth and formal employment were lower than expected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However,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planned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revenues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combating</a:t>
            </a: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shadow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economy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are lacking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Pension and salary cuts were inevitable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wage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bill reduced by about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10%,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and the pension fund reduced by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5% (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despite a relatively sharp reduction in the above-average pensions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The savings of EUR 400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nearly EUR 2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needed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in the next three years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it will be a huge challenge</a:t>
            </a:r>
            <a:endParaRPr lang="sr-Cyrl-RS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0743" y="116458"/>
            <a:ext cx="8965753" cy="576238"/>
          </a:xfrm>
        </p:spPr>
        <p:txBody>
          <a:bodyPr/>
          <a:lstStyle/>
          <a:p>
            <a:pPr eaLnBrk="1" hangingPunct="1"/>
            <a:r>
              <a:rPr lang="en-US" altLang="sr-Latn-RS" sz="35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eficit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altLang="sr-Latn-RS" sz="35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arger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han </a:t>
            </a:r>
            <a:r>
              <a:rPr lang="en-US" altLang="sr-Latn-RS" sz="35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resented</a:t>
            </a:r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CS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472608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The actual deficit exceeds the amount of RSD 225 billion, presented in the revised budget, by about RSD 80 billion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Not included: "below 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line" expenditures for public and big </a:t>
            </a: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owned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enterprises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and banks (about RSD 60 billion) 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Project loans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Azerbaijan and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China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amounting to about RSD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All state expenditures must be transparently included in the budget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and deficit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How much is given to each enterprise and on </a:t>
            </a: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wh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basis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?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err="1">
                <a:latin typeface="Times New Roman" pitchFamily="18" charset="0"/>
                <a:cs typeface="Times New Roman" pitchFamily="18" charset="0"/>
              </a:rPr>
              <a:t>realistically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err="1">
                <a:latin typeface="Times New Roman" pitchFamily="18" charset="0"/>
                <a:cs typeface="Times New Roman" pitchFamily="18" charset="0"/>
              </a:rPr>
              <a:t>reflect</a:t>
            </a: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the actual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adverse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situation of public finances and the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amounts spent on state-owned and public enterprises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would put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The National </a:t>
            </a: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Assembly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a position to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discuss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also these budget expenditures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which is now not the case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detailed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recommendations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on budgeting are in preparation by the Fiscal Council</a:t>
            </a: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64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" y="44624"/>
            <a:ext cx="9144000" cy="936104"/>
          </a:xfrm>
        </p:spPr>
        <p:txBody>
          <a:bodyPr/>
          <a:lstStyle/>
          <a:p>
            <a:pPr eaLnBrk="1" hangingPunct="1"/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sr-Latn-RS" altLang="sr-Latn-RS" sz="3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sr-Latn-RS" sz="34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wned</a:t>
            </a:r>
            <a:r>
              <a:rPr lang="sr-Latn-RS" altLang="sr-Latn-R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nterprises</a:t>
            </a:r>
            <a:r>
              <a:rPr lang="sr-Cyrl-RS" altLang="sr-Latn-R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sr-Latn-RS" sz="3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sr-Latn-RS" sz="3400" dirty="0" smtClean="0"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sr-Latn-RS" altLang="sr-Latn-R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r-Latn-RS" altLang="sr-Latn-R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4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rowing</a:t>
            </a:r>
            <a:r>
              <a:rPr lang="sr-Latn-RS" altLang="sr-Latn-R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udget</a:t>
            </a:r>
            <a:r>
              <a:rPr lang="sr-Latn-RS" altLang="sr-Latn-R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xpenditure</a:t>
            </a:r>
            <a:endParaRPr lang="sr-Latn-CS" altLang="sr-Latn-R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88632"/>
          </a:xfrm>
        </p:spPr>
        <p:txBody>
          <a:bodyPr/>
          <a:lstStyle/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largest allocations from the state budget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 for Srbijagas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about EUR 230 million in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2014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Direct state subsidy –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EUR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75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Repayment of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due guarantees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- EUR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150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On top of all that, a state guarantee for new borrowing (EUR 160 million) has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approved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; it is a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expenditure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for the state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19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sr-Latn-RS" sz="2200" dirty="0" err="1" smtClean="0">
                <a:latin typeface="Times New Roman" pitchFamily="18" charset="0"/>
                <a:cs typeface="Times New Roman" pitchFamily="18" charset="0"/>
              </a:rPr>
              <a:t>below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>
                <a:latin typeface="Times New Roman" pitchFamily="18" charset="0"/>
                <a:cs typeface="Times New Roman" pitchFamily="18" charset="0"/>
              </a:rPr>
              <a:t>the line"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costs are for the repayment of debts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of Galenika, Zelezara Smederevo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former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ЈАТ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Budget expenditure and recapitalisation of Dunav osiguranje (Dunav insurance)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Postanska stedionica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(Postal Savings Bank) –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these are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indirect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subsid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ies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19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Poor performance of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EPS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is currently the biggest threat to public finances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Too big to fail.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Too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big to be saved by the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It is necessary to start solving the problems of public and state-owned enterprises systematically and decisively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otherwise, all other sacrifice is futile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47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0743" y="188466"/>
            <a:ext cx="8965753" cy="864270"/>
          </a:xfrm>
        </p:spPr>
        <p:txBody>
          <a:bodyPr/>
          <a:lstStyle/>
          <a:p>
            <a:pPr eaLnBrk="1" hangingPunct="1"/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Salary 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ension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uts</a:t>
            </a:r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sr-Latn-RS" sz="35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iscal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olicy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hift</a:t>
            </a:r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sr-Latn-CS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2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It was inevitable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without pension and salary cuts it is not possible to avoid crisis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By far the largest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spending category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its adjustment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essential for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reducing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deficit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2015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Structural problem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economy is unable to finance them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It should have been done a year ago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probably even earlier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but it was avoided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postponed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Instead of that, at the end of 2013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Badly-conceived solidarity tax was introduced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narrowly set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great progressivity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but small savings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the Fiscal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Council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propos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a different solution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2"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Pensions were excluded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10% salary cuts were announced in the Prime Minister’s expose at the end of April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0743" y="44624"/>
            <a:ext cx="8965753" cy="720080"/>
          </a:xfrm>
        </p:spPr>
        <p:txBody>
          <a:bodyPr/>
          <a:lstStyle/>
          <a:p>
            <a:pPr eaLnBrk="1" hangingPunct="1"/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alary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sr-Latn-RS" sz="35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utting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odel</a:t>
            </a:r>
            <a:endParaRPr lang="sr-Latn-CS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544616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Salaries will be linearly reduced by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10% (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excluding a small number of </a:t>
            </a: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salaries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bellow RSD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000) 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Linear reduction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fair and efficient </a:t>
            </a: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to reduce salaries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Achieved fiscal savings are tangible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Solidarity tax is abolished </a:t>
            </a: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salary </a:t>
            </a: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scales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are not affected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the surgeon/typist salary ratio remains unchanged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It is positive that salary cuts apply also to public enterprises and other parts of public sector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They usually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higher salaries and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more benefits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both the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private sector and the rest of the public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sector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however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only the first step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wards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introducing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sustainable system of public sector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salaries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Employment downsizing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reform of pay grades, etc.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3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" y="116632"/>
            <a:ext cx="9036496" cy="936104"/>
          </a:xfrm>
        </p:spPr>
        <p:txBody>
          <a:bodyPr/>
          <a:lstStyle/>
          <a:p>
            <a:pPr eaLnBrk="1" hangingPunct="1"/>
            <a:r>
              <a:rPr lang="sr-Latn-RS" altLang="sr-Latn-RS" sz="3400" dirty="0">
                <a:latin typeface="Times New Roman" pitchFamily="18" charset="0"/>
                <a:cs typeface="Times New Roman" pitchFamily="18" charset="0"/>
              </a:rPr>
              <a:t>Pension </a:t>
            </a:r>
            <a:r>
              <a:rPr lang="en-US" altLang="sr-Latn-RS" sz="3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uts</a:t>
            </a:r>
            <a:r>
              <a:rPr lang="sr-Latn-RS" altLang="sr-Latn-R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altLang="sr-Latn-RS" sz="3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sr-Latn-RS" altLang="sr-Latn-R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ecessary</a:t>
            </a:r>
            <a:r>
              <a:rPr lang="en-US" altLang="sr-Latn-RS" sz="3400" dirty="0" smtClean="0">
                <a:latin typeface="Times New Roman" pitchFamily="18" charset="0"/>
                <a:cs typeface="Times New Roman" pitchFamily="18" charset="0"/>
              </a:rPr>
              <a:t>; R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eduction</a:t>
            </a:r>
            <a:r>
              <a:rPr lang="sr-Latn-RS" altLang="sr-Latn-R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r-Latn-RS" altLang="sr-Latn-R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mount</a:t>
            </a:r>
            <a:r>
              <a:rPr lang="sr-Latn-RS" altLang="sr-Latn-RS" sz="3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altLang="sr-Latn-RS" sz="3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avings</a:t>
            </a:r>
            <a:r>
              <a:rPr lang="sr-Latn-RS" altLang="sr-Latn-R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altLang="sr-Latn-RS" sz="3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sr-Latn-RS" altLang="sr-Latn-RS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4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sr-Latn-RS" altLang="sr-Latn-RS" sz="3400" dirty="0" err="1" smtClean="0">
                <a:latin typeface="Times New Roman" pitchFamily="18" charset="0"/>
                <a:cs typeface="Times New Roman" pitchFamily="18" charset="0"/>
              </a:rPr>
              <a:t>uestionable</a:t>
            </a:r>
            <a:endParaRPr lang="sr-Latn-CS" altLang="sr-Latn-RS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2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The government has opted for progressive pension cuts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Pension amounts over RSD 25,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will be reduced by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22%,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and pension amounts over 4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25% (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sharp progression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60%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pensioners are </a:t>
            </a: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completely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excluded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because of the threshold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method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pension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cuts has a </a:t>
            </a:r>
            <a:r>
              <a:rPr lang="sr-Latn-RS" sz="2400" dirty="0" err="1" smtClean="0">
                <a:latin typeface="Times New Roman" pitchFamily="18" charset="0"/>
                <a:cs typeface="Times New Roman" pitchFamily="18" charset="0"/>
              </a:rPr>
              <a:t>great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cost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Despite the sharp progression, the pension fund is reduced only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5%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is insufficient.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Would it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better and fairer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reduce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all pensions by 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%?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After these cuts, spending on pensions still remains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>
                <a:latin typeface="Times New Roman" pitchFamily="18" charset="0"/>
                <a:cs typeface="Times New Roman" pitchFamily="18" charset="0"/>
              </a:rPr>
              <a:t>above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the sustainable level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Good pension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reform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law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been adopted this summer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it will help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keep costs under control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900" dirty="0" err="1" smtClean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However, demographic trends are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unfavourable.</a:t>
            </a: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9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3" y="188640"/>
            <a:ext cx="8928993" cy="936104"/>
          </a:xfrm>
        </p:spPr>
        <p:txBody>
          <a:bodyPr/>
          <a:lstStyle/>
          <a:p>
            <a:pPr eaLnBrk="1" hangingPunct="1"/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Annual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avings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alary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ension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uts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35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bout</a:t>
            </a:r>
            <a:r>
              <a:rPr lang="sr-Latn-RS" altLang="sr-Latn-RS" sz="3500" dirty="0" smtClean="0">
                <a:latin typeface="Times New Roman" pitchFamily="18" charset="0"/>
                <a:cs typeface="Times New Roman" pitchFamily="18" charset="0"/>
              </a:rPr>
              <a:t> EUR </a:t>
            </a:r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en-US" altLang="sr-Latn-RS" sz="35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r-Latn-RS" altLang="sr-Latn-RS" sz="3500" dirty="0" err="1" smtClean="0">
                <a:latin typeface="Times New Roman" pitchFamily="18" charset="0"/>
                <a:cs typeface="Times New Roman" pitchFamily="18" charset="0"/>
              </a:rPr>
              <a:t>illion</a:t>
            </a:r>
            <a:endParaRPr lang="sr-Latn-CS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968552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Approximately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half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savings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comes from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salaries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half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pension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Reduced salaries of direct budget users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public enterprises and other state entities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abolition of solidarity tax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RSD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Progressive pension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cuts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fact,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much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bigger burden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salaries,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the budget spending 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pensions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significantly higher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It is necessary to save nearly EUR 2 billion in the next three years, and we have saved EUR 400 million from 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far the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biggest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budget expenditure item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This will be a huge challenge for the government in the coming years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4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460"/>
            <a:ext cx="8229600" cy="1143000"/>
          </a:xfrm>
        </p:spPr>
        <p:txBody>
          <a:bodyPr>
            <a:normAutofit/>
          </a:bodyPr>
          <a:lstStyle/>
          <a:p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Expenditures in </a:t>
            </a:r>
            <a:r>
              <a:rPr lang="sr-Latn-RS" sz="3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evised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r-Latn-RS" sz="3800" dirty="0" err="1" smtClean="0">
                <a:latin typeface="Times New Roman" pitchFamily="18" charset="0"/>
                <a:cs typeface="Times New Roman" pitchFamily="18" charset="0"/>
              </a:rPr>
              <a:t>udget</a:t>
            </a:r>
            <a:r>
              <a:rPr lang="sr-Latn-R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RS" sz="3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328592"/>
          </a:xfrm>
        </p:spPr>
        <p:txBody>
          <a:bodyPr>
            <a:normAutofit fontScale="77500" lnSpcReduction="20000"/>
          </a:bodyPr>
          <a:lstStyle/>
          <a:p>
            <a:r>
              <a:rPr lang="sr-Latn-RS" sz="3300" dirty="0" smtClean="0">
                <a:latin typeface="Times New Roman" pitchFamily="18" charset="0"/>
                <a:cs typeface="Times New Roman" pitchFamily="18" charset="0"/>
              </a:rPr>
              <a:t>Expenditures in the revised </a:t>
            </a:r>
            <a:r>
              <a:rPr lang="sr-Latn-RS" sz="3300" dirty="0" err="1" smtClean="0">
                <a:latin typeface="Times New Roman" pitchFamily="18" charset="0"/>
                <a:cs typeface="Times New Roman" pitchFamily="18" charset="0"/>
              </a:rPr>
              <a:t>budget</a:t>
            </a:r>
            <a:r>
              <a:rPr lang="sr-Latn-R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have increased by </a:t>
            </a:r>
            <a:r>
              <a:rPr lang="sr-Latn-RS" sz="33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300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sr-Latn-RS" sz="33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endParaRPr lang="sr-Cyrl-RS" sz="33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Combination of unplanned expenses, savings and smaller expenditures on certain items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3300" dirty="0" smtClean="0">
                <a:latin typeface="Times New Roman" pitchFamily="18" charset="0"/>
                <a:cs typeface="Times New Roman" pitchFamily="18" charset="0"/>
              </a:rPr>
              <a:t>Smaller expenditures in the revised budget</a:t>
            </a:r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Privatisation has not been completed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and therefore the severance was not paid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to employees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RSD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this is next year’s expense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Salaries were controlled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now they are reduced, and they were </a:t>
            </a:r>
            <a:r>
              <a:rPr lang="sr-Latn-RS" sz="2600" dirty="0" err="1" smtClean="0">
                <a:latin typeface="Times New Roman" pitchFamily="18" charset="0"/>
                <a:cs typeface="Times New Roman" pitchFamily="18" charset="0"/>
              </a:rPr>
              <a:t>poorly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budgeted to begin with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 (8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billion,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out of which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billion from reduction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Low and poorly executed public investment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(4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sr-Latn-RS" sz="2600" dirty="0">
                <a:latin typeface="Times New Roman" pitchFamily="18" charset="0"/>
                <a:cs typeface="Times New Roman" pitchFamily="18" charset="0"/>
              </a:rPr>
              <a:t>bad for economic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growth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3300" dirty="0" smtClean="0">
                <a:latin typeface="Times New Roman" pitchFamily="18" charset="0"/>
                <a:cs typeface="Times New Roman" pitchFamily="18" charset="0"/>
              </a:rPr>
              <a:t>According to our estimates, expenditures may be even less than in the</a:t>
            </a:r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Latn-RS" sz="3300" dirty="0" smtClean="0">
                <a:latin typeface="Times New Roman" pitchFamily="18" charset="0"/>
                <a:cs typeface="Times New Roman" pitchFamily="18" charset="0"/>
              </a:rPr>
              <a:t>original</a:t>
            </a:r>
            <a:r>
              <a:rPr lang="sr-Cyrl-RS" sz="33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RS" sz="3300" dirty="0" smtClean="0">
                <a:latin typeface="Times New Roman" pitchFamily="18" charset="0"/>
                <a:cs typeface="Times New Roman" pitchFamily="18" charset="0"/>
              </a:rPr>
              <a:t> budget</a:t>
            </a:r>
            <a:endParaRPr lang="sr-Cyrl-RS" sz="33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Primarily due to the low level of investment execution 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FE752-8DF8-4C41-B445-7C27690208B7}" type="slidenum">
              <a:rPr lang="sr-Latn-RS" smtClean="0"/>
              <a:t>9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358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1777</Words>
  <Application>Microsoft Office PowerPoint</Application>
  <PresentationFormat>On-screen Show (4:3)</PresentationFormat>
  <Paragraphs>179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1_Office Theme</vt:lpstr>
      <vt:lpstr>2_Office Theme</vt:lpstr>
      <vt:lpstr>PowerPoint Presentation</vt:lpstr>
      <vt:lpstr>Basic Findings</vt:lpstr>
      <vt:lpstr>Deficit is Larger than Presented </vt:lpstr>
      <vt:lpstr>State-Owned Enterprises  Large and Growing Budget Expenditure</vt:lpstr>
      <vt:lpstr>Salary and Pension Cuts – Fiscal Policy Shift?</vt:lpstr>
      <vt:lpstr>Good Salary-Cutting Model</vt:lpstr>
      <vt:lpstr>Pension Cuts are Necessary; Reduction and Amount of Savings are Questionable</vt:lpstr>
      <vt:lpstr>Annual Savings from Salary and Pension Cuts are About EUR 400 Million</vt:lpstr>
      <vt:lpstr>Expenditures in the Revised Budget </vt:lpstr>
      <vt:lpstr>Three Major Groups of New Expenditures</vt:lpstr>
      <vt:lpstr>Increased Expenditures in the Revised Budget</vt:lpstr>
      <vt:lpstr>PowerPoint Presentation</vt:lpstr>
      <vt:lpstr>Budget Revenues</vt:lpstr>
      <vt:lpstr>Causes of Revenue Shortfall</vt:lpstr>
      <vt:lpstr>Causes of Revenue Shortfall - 2</vt:lpstr>
      <vt:lpstr>GDP Revision and Fiscal Indicators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Jelena Plocic</cp:lastModifiedBy>
  <cp:revision>93</cp:revision>
  <cp:lastPrinted>2014-10-29T15:45:16Z</cp:lastPrinted>
  <dcterms:created xsi:type="dcterms:W3CDTF">2014-10-24T08:04:53Z</dcterms:created>
  <dcterms:modified xsi:type="dcterms:W3CDTF">2014-12-22T13:50:31Z</dcterms:modified>
</cp:coreProperties>
</file>